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1344" r:id="rId2"/>
    <p:sldId id="1330" r:id="rId3"/>
    <p:sldId id="1328" r:id="rId4"/>
    <p:sldId id="1334" r:id="rId5"/>
    <p:sldId id="259" r:id="rId6"/>
    <p:sldId id="258" r:id="rId7"/>
    <p:sldId id="266" r:id="rId8"/>
    <p:sldId id="260" r:id="rId9"/>
    <p:sldId id="1331" r:id="rId10"/>
    <p:sldId id="1325" r:id="rId11"/>
    <p:sldId id="1311" r:id="rId12"/>
    <p:sldId id="267" r:id="rId13"/>
    <p:sldId id="1326" r:id="rId14"/>
    <p:sldId id="1327" r:id="rId15"/>
    <p:sldId id="265" r:id="rId16"/>
    <p:sldId id="1343" r:id="rId17"/>
    <p:sldId id="1339" r:id="rId18"/>
    <p:sldId id="1340" r:id="rId19"/>
    <p:sldId id="133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C9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958" autoAdjust="0"/>
    <p:restoredTop sz="94660"/>
  </p:normalViewPr>
  <p:slideViewPr>
    <p:cSldViewPr snapToGrid="0">
      <p:cViewPr varScale="1">
        <p:scale>
          <a:sx n="68" d="100"/>
          <a:sy n="68" d="100"/>
        </p:scale>
        <p:origin x="91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D87DE3-2DB9-4464-9CC0-AB08688D0B53}" type="datetimeFigureOut">
              <a:rPr lang="en-IN" smtClean="0"/>
              <a:t>16-11-2019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18868D-5541-4172-8477-535198FF65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5771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Shape 181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7" name="Shape 1817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</p:spPr>
        <p:txBody>
          <a:bodyPr lIns="93162" tIns="93162" rIns="93162" bIns="9316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49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676966" y="6221800"/>
            <a:ext cx="11247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pPr/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014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  <p:sldLayoutId id="214748366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docs/stable/index.html" TargetMode="External"/><Relationship Id="rId2" Type="http://schemas.openxmlformats.org/officeDocument/2006/relationships/hyperlink" Target="https://arxiv.org/abs/1502.03044" TargetMode="Externa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23D04-F561-4673-A06D-A35E3BE0D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659467"/>
            <a:ext cx="10419643" cy="3262489"/>
          </a:xfrm>
        </p:spPr>
        <p:txBody>
          <a:bodyPr>
            <a:normAutofit/>
          </a:bodyPr>
          <a:lstStyle/>
          <a:p>
            <a:pPr algn="ctr"/>
            <a:r>
              <a:rPr lang="en-IN" sz="4800" dirty="0"/>
              <a:t>Show, Attend and Tell :     </a:t>
            </a:r>
            <a:br>
              <a:rPr lang="en-IN" sz="4800" dirty="0"/>
            </a:br>
            <a:r>
              <a:rPr lang="en-IN" sz="4800" dirty="0"/>
              <a:t> Neural Image Caption Generation with Visual Attention</a:t>
            </a:r>
          </a:p>
        </p:txBody>
      </p:sp>
    </p:spTree>
    <p:extLst>
      <p:ext uri="{BB962C8B-B14F-4D97-AF65-F5344CB8AC3E}">
        <p14:creationId xmlns:p14="http://schemas.microsoft.com/office/powerpoint/2010/main" val="4048207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2C9D8-AA03-4A9B-99EE-174E15504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828583"/>
          </a:xfrm>
        </p:spPr>
        <p:txBody>
          <a:bodyPr>
            <a:normAutofit/>
          </a:bodyPr>
          <a:lstStyle/>
          <a:p>
            <a:r>
              <a:rPr lang="en-US" sz="4400" dirty="0"/>
              <a:t>LSTM</a:t>
            </a:r>
            <a:endParaRPr lang="en-IN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A72D5-1175-4BEC-8AD6-8409BA11C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8183"/>
            <a:ext cx="8596668" cy="4989250"/>
          </a:xfrm>
        </p:spPr>
        <p:txBody>
          <a:bodyPr>
            <a:normAutofit/>
          </a:bodyPr>
          <a:lstStyle/>
          <a:p>
            <a:r>
              <a:rPr lang="en-US" sz="2400" dirty="0"/>
              <a:t>The context vector z is a dynamic representation of the relevant part of the image input. </a:t>
            </a:r>
          </a:p>
          <a:p>
            <a:r>
              <a:rPr lang="en-US" sz="2400" dirty="0"/>
              <a:t>We deﬁne a mechanism φ that computes z from the annotation vectors. For each location </a:t>
            </a:r>
            <a:r>
              <a:rPr lang="en-US" sz="2400" dirty="0" err="1"/>
              <a:t>i</a:t>
            </a:r>
            <a:r>
              <a:rPr lang="en-US" sz="2400" dirty="0"/>
              <a:t>, the mechanism generates a positive weight α which can be interpreted either as the probability that location </a:t>
            </a:r>
            <a:r>
              <a:rPr lang="en-US" sz="2400" dirty="0" err="1"/>
              <a:t>i</a:t>
            </a:r>
            <a:r>
              <a:rPr lang="en-US" sz="2400" dirty="0"/>
              <a:t> is the right place to focus for producing the next word.</a:t>
            </a:r>
          </a:p>
          <a:p>
            <a:r>
              <a:rPr lang="en-US" sz="2400" dirty="0"/>
              <a:t> The weight α of each annotation vector a is computed by an attention model for which we use a multi layer perceptron conditioned on the previous hidden state.</a:t>
            </a:r>
          </a:p>
          <a:p>
            <a:r>
              <a:rPr lang="en-US" sz="2400" dirty="0"/>
              <a:t>The network looks next depends on the sequence of words that has already been generated. </a:t>
            </a:r>
          </a:p>
        </p:txBody>
      </p:sp>
    </p:spTree>
    <p:extLst>
      <p:ext uri="{BB962C8B-B14F-4D97-AF65-F5344CB8AC3E}">
        <p14:creationId xmlns:p14="http://schemas.microsoft.com/office/powerpoint/2010/main" val="16812629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842"/>
          <p:cNvSpPr txBox="1"/>
          <p:nvPr/>
        </p:nvSpPr>
        <p:spPr>
          <a:xfrm>
            <a:off x="399496" y="1017633"/>
            <a:ext cx="10022890" cy="461081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e_ti =f_att(a_i,h_t-1) </a:t>
            </a:r>
            <a:endParaRPr lang="e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400" dirty="0"/>
              <a:t>Mixture weights: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" sz="2400" dirty="0"/>
          </a:p>
          <a:p>
            <a:endParaRPr lang="e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 z = φ({a},{α}) </a:t>
            </a:r>
          </a:p>
          <a:p>
            <a:r>
              <a:rPr lang="en-US" sz="2400" dirty="0"/>
              <a:t>	where φ is a function that returns a single vector given the set 		of annotation vectors and their corresponding weights.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400" dirty="0"/>
              <a:t>Context vector (input to decoder): </a:t>
            </a:r>
            <a:r>
              <a:rPr lang="en-IN" sz="2400" dirty="0"/>
              <a:t>z</a:t>
            </a:r>
            <a:endParaRPr lang="e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" sz="2400" dirty="0"/>
          </a:p>
          <a:p>
            <a:endParaRPr lang="en" sz="2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715" y="2261653"/>
            <a:ext cx="2276475" cy="70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Shape 1820"/>
          <p:cNvSpPr txBox="1">
            <a:spLocks/>
          </p:cNvSpPr>
          <p:nvPr/>
        </p:nvSpPr>
        <p:spPr>
          <a:xfrm>
            <a:off x="399496" y="256453"/>
            <a:ext cx="9811304" cy="761180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spcBef>
                <a:spcPts val="0"/>
              </a:spcBef>
              <a:buSzPct val="100000"/>
              <a:buNone/>
              <a:defRPr sz="36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LSTM</a:t>
            </a:r>
            <a:r>
              <a:rPr lang="en" dirty="0">
                <a:solidFill>
                  <a:schemeClr val="bg1"/>
                </a:solidFill>
              </a:rPr>
              <a:t>or Translation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CFF959-DF10-4FAD-A0CB-91C405D514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232" t="59030" r="26384" b="31998"/>
          <a:stretch/>
        </p:blipFill>
        <p:spPr>
          <a:xfrm>
            <a:off x="3994952" y="4768097"/>
            <a:ext cx="2583401" cy="97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784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C5B82-DA92-4480-A517-7E67F3B9F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solidFill>
                  <a:schemeClr val="tx1"/>
                </a:solidFill>
              </a:rPr>
              <a:t>Attention Takeaways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2D34C-C68C-4D87-91D7-04834D736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55939"/>
            <a:ext cx="8596668" cy="4585424"/>
          </a:xfrm>
        </p:spPr>
        <p:txBody>
          <a:bodyPr>
            <a:normAutofit/>
          </a:bodyPr>
          <a:lstStyle/>
          <a:p>
            <a:pPr marL="76200" lvl="0" indent="0">
              <a:spcBef>
                <a:spcPts val="600"/>
              </a:spcBef>
              <a:buSzPct val="100000"/>
              <a:buNone/>
            </a:pPr>
            <a:r>
              <a:rPr lang="en" sz="2800" b="1" dirty="0">
                <a:solidFill>
                  <a:srgbClr val="0033CC"/>
                </a:solidFill>
              </a:rPr>
              <a:t>Performance:</a:t>
            </a:r>
          </a:p>
          <a:p>
            <a:pPr marL="533400" indent="-457200">
              <a:spcBef>
                <a:spcPts val="600"/>
              </a:spcBef>
              <a:buSzPct val="100000"/>
            </a:pPr>
            <a:r>
              <a:rPr lang="en" sz="2400" dirty="0"/>
              <a:t>Attention models can </a:t>
            </a:r>
            <a:r>
              <a:rPr lang="en" sz="2400" b="1" i="1" dirty="0"/>
              <a:t>improve</a:t>
            </a:r>
            <a:br>
              <a:rPr lang="en" sz="2400" b="1" i="1" dirty="0"/>
            </a:br>
            <a:r>
              <a:rPr lang="en" sz="2400" b="1" i="1" dirty="0"/>
              <a:t>accuracy</a:t>
            </a:r>
            <a:r>
              <a:rPr lang="en" sz="2400" dirty="0"/>
              <a:t> and </a:t>
            </a:r>
            <a:r>
              <a:rPr lang="en" sz="2400" b="1" i="1" dirty="0"/>
              <a:t>reduce computation</a:t>
            </a:r>
            <a:r>
              <a:rPr lang="en" sz="2400" dirty="0"/>
              <a:t> </a:t>
            </a:r>
            <a:br>
              <a:rPr lang="en" sz="2400" dirty="0"/>
            </a:br>
            <a:r>
              <a:rPr lang="en" sz="2400" dirty="0"/>
              <a:t>at the same time</a:t>
            </a:r>
            <a:r>
              <a:rPr lang="en" sz="2800" dirty="0"/>
              <a:t>.</a:t>
            </a:r>
          </a:p>
          <a:p>
            <a:pPr marL="76200" lvl="0" indent="0">
              <a:spcBef>
                <a:spcPts val="600"/>
              </a:spcBef>
              <a:buSzPct val="100000"/>
              <a:buNone/>
            </a:pPr>
            <a:endParaRPr lang="en" sz="2800" dirty="0"/>
          </a:p>
          <a:p>
            <a:pPr marL="76200" lvl="0" indent="0">
              <a:spcBef>
                <a:spcPts val="600"/>
              </a:spcBef>
              <a:buSzPct val="100000"/>
              <a:buNone/>
            </a:pPr>
            <a:r>
              <a:rPr lang="en" sz="2800" b="1" dirty="0">
                <a:solidFill>
                  <a:srgbClr val="0033CC"/>
                </a:solidFill>
              </a:rPr>
              <a:t>Complexity: </a:t>
            </a:r>
          </a:p>
          <a:p>
            <a:pPr marL="457200" indent="-381000">
              <a:spcBef>
                <a:spcPts val="600"/>
              </a:spcBef>
              <a:buSzPct val="100000"/>
            </a:pPr>
            <a:r>
              <a:rPr lang="en" sz="2400" dirty="0"/>
              <a:t>There are many design choices.</a:t>
            </a:r>
          </a:p>
          <a:p>
            <a:pPr marL="457200" indent="-381000">
              <a:spcBef>
                <a:spcPts val="600"/>
              </a:spcBef>
              <a:buSzPct val="100000"/>
            </a:pPr>
            <a:r>
              <a:rPr lang="en" sz="2400" dirty="0"/>
              <a:t>Those choices have a big effect on performance.</a:t>
            </a:r>
          </a:p>
          <a:p>
            <a:pPr marL="457200" indent="-381000">
              <a:spcBef>
                <a:spcPts val="600"/>
              </a:spcBef>
              <a:buSzPct val="100000"/>
            </a:pPr>
            <a:r>
              <a:rPr lang="en" sz="2400" dirty="0"/>
              <a:t>Ensembling has unusually large benefits.</a:t>
            </a:r>
          </a:p>
          <a:p>
            <a:pPr marL="457200" indent="-381000">
              <a:spcBef>
                <a:spcPts val="600"/>
              </a:spcBef>
              <a:buSzPct val="100000"/>
            </a:pPr>
            <a:r>
              <a:rPr lang="en" sz="2400" dirty="0"/>
              <a:t>Simplify where possible!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3628543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610F-34A8-416E-BC84-12CE30D2C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33165"/>
            <a:ext cx="8596668" cy="878890"/>
          </a:xfrm>
        </p:spPr>
        <p:txBody>
          <a:bodyPr>
            <a:normAutofit/>
          </a:bodyPr>
          <a:lstStyle/>
          <a:p>
            <a:r>
              <a:rPr lang="en-US" sz="4400" dirty="0"/>
              <a:t>Training Procedure</a:t>
            </a:r>
            <a:endParaRPr lang="en-IN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8884A-F43C-40C2-8666-8D57AE594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012055"/>
            <a:ext cx="9685867" cy="5761607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Both variants of our attention model were trained with stochastic gradient descent using adaptive learning rate algorithms. </a:t>
            </a:r>
          </a:p>
          <a:p>
            <a:r>
              <a:rPr lang="en-US" sz="2400" dirty="0"/>
              <a:t>For the Flickr8k dataset, we use </a:t>
            </a:r>
            <a:r>
              <a:rPr lang="en-US" sz="2400" dirty="0" err="1"/>
              <a:t>RMSProp</a:t>
            </a:r>
            <a:r>
              <a:rPr lang="en-US" sz="2400" dirty="0"/>
              <a:t> (</a:t>
            </a:r>
            <a:r>
              <a:rPr lang="en-US" sz="2400" dirty="0" err="1"/>
              <a:t>Tieleman</a:t>
            </a:r>
            <a:r>
              <a:rPr lang="en-US" sz="2400" dirty="0"/>
              <a:t> &amp; Hinton, 2012) as optimization function for gradient descent.</a:t>
            </a:r>
          </a:p>
          <a:p>
            <a:r>
              <a:rPr lang="en-US" sz="2400" dirty="0"/>
              <a:t> To create the annotations  used by our decoder, we used the Oxford VGG (19) (</a:t>
            </a:r>
            <a:r>
              <a:rPr lang="en-US" sz="2400" dirty="0" err="1"/>
              <a:t>Simonyan</a:t>
            </a:r>
            <a:r>
              <a:rPr lang="en-US" sz="2400" dirty="0"/>
              <a:t> &amp; Zisserman, 2014) and </a:t>
            </a:r>
            <a:r>
              <a:rPr lang="en-US" sz="2400" dirty="0" err="1"/>
              <a:t>ResNet</a:t>
            </a:r>
            <a:r>
              <a:rPr lang="en-US" sz="2400" dirty="0"/>
              <a:t> (resnet152).</a:t>
            </a:r>
          </a:p>
          <a:p>
            <a:r>
              <a:rPr lang="en-US" sz="2400" dirty="0"/>
              <a:t> We use the 14×14×512 feature map of the fourth convolutional layer before max pooling. This means our decoder operates on the ﬂattened 196 × 512 (i.e. L × D) encoding. </a:t>
            </a:r>
          </a:p>
          <a:p>
            <a:r>
              <a:rPr lang="en-US" sz="2400" dirty="0"/>
              <a:t>The only other regularization strategy we used was early stopping on BLEU score. We observed a breakdown in correlation between the validation set log-likelihood and BLEU in the later stages of training during our experiments. Since BLEU is the most commonly reported metric, we used BLEU on our validation set for model selection.</a:t>
            </a:r>
            <a:endParaRPr lang="en-IN" sz="2400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2590996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851C2-DE98-4112-A418-7E404C219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97763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836DB0-5E6F-4B99-B778-ABDBD27B5B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759" t="13870" r="22533" b="14541"/>
          <a:stretch/>
        </p:blipFill>
        <p:spPr>
          <a:xfrm>
            <a:off x="402335" y="1207364"/>
            <a:ext cx="10965575" cy="5374058"/>
          </a:xfrm>
        </p:spPr>
      </p:pic>
    </p:spTree>
    <p:extLst>
      <p:ext uri="{BB962C8B-B14F-4D97-AF65-F5344CB8AC3E}">
        <p14:creationId xmlns:p14="http://schemas.microsoft.com/office/powerpoint/2010/main" val="248687234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F647B-EE88-452E-BAB3-A55F086B2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112890"/>
            <a:ext cx="9333441" cy="812800"/>
          </a:xfrm>
        </p:spPr>
        <p:txBody>
          <a:bodyPr>
            <a:normAutofit fontScale="90000"/>
          </a:bodyPr>
          <a:lstStyle/>
          <a:p>
            <a:r>
              <a:rPr lang="en-US" sz="5300" dirty="0"/>
              <a:t>Results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18C4E7D-1F42-4A13-8784-B4ABA60E5C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2270855"/>
              </p:ext>
            </p:extLst>
          </p:nvPr>
        </p:nvGraphicFramePr>
        <p:xfrm>
          <a:off x="677862" y="925690"/>
          <a:ext cx="10148184" cy="1049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1364">
                  <a:extLst>
                    <a:ext uri="{9D8B030D-6E8A-4147-A177-3AD203B41FA5}">
                      <a16:colId xmlns:a16="http://schemas.microsoft.com/office/drawing/2014/main" val="730669661"/>
                    </a:ext>
                  </a:extLst>
                </a:gridCol>
                <a:gridCol w="1691364">
                  <a:extLst>
                    <a:ext uri="{9D8B030D-6E8A-4147-A177-3AD203B41FA5}">
                      <a16:colId xmlns:a16="http://schemas.microsoft.com/office/drawing/2014/main" val="4294272155"/>
                    </a:ext>
                  </a:extLst>
                </a:gridCol>
                <a:gridCol w="1691364">
                  <a:extLst>
                    <a:ext uri="{9D8B030D-6E8A-4147-A177-3AD203B41FA5}">
                      <a16:colId xmlns:a16="http://schemas.microsoft.com/office/drawing/2014/main" val="612895565"/>
                    </a:ext>
                  </a:extLst>
                </a:gridCol>
                <a:gridCol w="1691364">
                  <a:extLst>
                    <a:ext uri="{9D8B030D-6E8A-4147-A177-3AD203B41FA5}">
                      <a16:colId xmlns:a16="http://schemas.microsoft.com/office/drawing/2014/main" val="672930161"/>
                    </a:ext>
                  </a:extLst>
                </a:gridCol>
                <a:gridCol w="1691364">
                  <a:extLst>
                    <a:ext uri="{9D8B030D-6E8A-4147-A177-3AD203B41FA5}">
                      <a16:colId xmlns:a16="http://schemas.microsoft.com/office/drawing/2014/main" val="3126718259"/>
                    </a:ext>
                  </a:extLst>
                </a:gridCol>
                <a:gridCol w="1691364">
                  <a:extLst>
                    <a:ext uri="{9D8B030D-6E8A-4147-A177-3AD203B41FA5}">
                      <a16:colId xmlns:a16="http://schemas.microsoft.com/office/drawing/2014/main" val="2127622651"/>
                    </a:ext>
                  </a:extLst>
                </a:gridCol>
              </a:tblGrid>
              <a:tr h="524933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Epoch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BLEU-1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BLEU-2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BLEU-3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BLEU-4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865674"/>
                  </a:ext>
                </a:extLst>
              </a:tr>
              <a:tr h="524933">
                <a:tc>
                  <a:txBody>
                    <a:bodyPr/>
                    <a:lstStyle/>
                    <a:p>
                      <a:r>
                        <a:rPr lang="en-US" dirty="0"/>
                        <a:t>Vgg19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0.4582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0.25645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0.14445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0.0815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604841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75A85510-8CB3-4F56-835B-EDB6DF934EEB}"/>
              </a:ext>
            </a:extLst>
          </p:cNvPr>
          <p:cNvSpPr txBox="1">
            <a:spLocks/>
          </p:cNvSpPr>
          <p:nvPr/>
        </p:nvSpPr>
        <p:spPr>
          <a:xfrm>
            <a:off x="677334" y="2254928"/>
            <a:ext cx="8596668" cy="34493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IN" sz="4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1169B8-0F35-4551-966F-4CAF93C006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11" t="14321" r="12685" b="28560"/>
          <a:stretch/>
        </p:blipFill>
        <p:spPr>
          <a:xfrm>
            <a:off x="541866" y="2393245"/>
            <a:ext cx="10972799" cy="446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63740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CBCE7-3C7D-49DA-BD3F-9A2CCD613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61975"/>
            <a:ext cx="8596668" cy="2962274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Sanity check</a:t>
            </a:r>
            <a:br>
              <a:rPr lang="en-US" dirty="0"/>
            </a:br>
            <a:br>
              <a:rPr lang="en-US" dirty="0"/>
            </a:b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 sanity check, we trained our model on 50 images to see if the model is able to overfit on those images.</a:t>
            </a:r>
            <a:b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dirty="0"/>
              <a:t> 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14F4883-B7B0-4D67-BCEA-7D7F93AEC6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887" t="36600" r="27005" b="21187"/>
          <a:stretch/>
        </p:blipFill>
        <p:spPr>
          <a:xfrm>
            <a:off x="984693" y="3009900"/>
            <a:ext cx="7981949" cy="3124199"/>
          </a:xfrm>
        </p:spPr>
      </p:pic>
    </p:spTree>
    <p:extLst>
      <p:ext uri="{BB962C8B-B14F-4D97-AF65-F5344CB8AC3E}">
        <p14:creationId xmlns:p14="http://schemas.microsoft.com/office/powerpoint/2010/main" val="204850347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1691B-A13D-4350-AEEF-1BB0C569F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145949"/>
            <a:ext cx="7543800" cy="939901"/>
          </a:xfrm>
        </p:spPr>
        <p:txBody>
          <a:bodyPr>
            <a:normAutofit fontScale="90000"/>
          </a:bodyPr>
          <a:lstStyle/>
          <a:p>
            <a:r>
              <a:rPr lang="en-US" dirty="0"/>
              <a:t>Comparison between Vgg19 and </a:t>
            </a:r>
            <a:r>
              <a:rPr lang="en-US" dirty="0" err="1"/>
              <a:t>ResNet</a:t>
            </a:r>
            <a:r>
              <a:rPr lang="en-US" dirty="0"/>
              <a:t> With attention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1DF223B-4FC6-4694-B136-27FD8312C4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452" t="30915" r="8646" b="17714"/>
          <a:stretch/>
        </p:blipFill>
        <p:spPr>
          <a:xfrm>
            <a:off x="5743575" y="3933823"/>
            <a:ext cx="6227539" cy="2628900"/>
          </a:xfr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818388C-829C-480C-B507-0C3CCA3D83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62" t="43967" r="11261" b="13056"/>
          <a:stretch/>
        </p:blipFill>
        <p:spPr>
          <a:xfrm>
            <a:off x="425088" y="1209674"/>
            <a:ext cx="5232762" cy="2790825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6235F127-1D28-4AE6-90FF-1110C094B1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277" t="32679" r="16806" b="24863"/>
          <a:stretch/>
        </p:blipFill>
        <p:spPr>
          <a:xfrm>
            <a:off x="5562598" y="1209675"/>
            <a:ext cx="6408516" cy="2628900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915F14D1-7BF2-4229-B611-C327654A8E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415" t="28262" r="18309" b="19468"/>
          <a:stretch/>
        </p:blipFill>
        <p:spPr>
          <a:xfrm>
            <a:off x="425088" y="4000499"/>
            <a:ext cx="5232762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0563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45B-A3C2-4AE3-A267-48FCD5923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238125"/>
            <a:ext cx="9867194" cy="1400175"/>
          </a:xfrm>
        </p:spPr>
        <p:txBody>
          <a:bodyPr>
            <a:normAutofit/>
          </a:bodyPr>
          <a:lstStyle/>
          <a:p>
            <a:r>
              <a:rPr lang="en-US" dirty="0"/>
              <a:t>Comparison between Vgg19 and Resnet without attention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B7EE38D-C5B0-4E17-A37C-B224CBF94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298" t="32406" r="33587" b="20941"/>
          <a:stretch/>
        </p:blipFill>
        <p:spPr>
          <a:xfrm>
            <a:off x="364373" y="4276725"/>
            <a:ext cx="5476876" cy="2425699"/>
          </a:xfr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8FB0442B-38B0-4709-A73C-5F164DA522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18" t="31741" r="18282" b="12677"/>
          <a:stretch/>
        </p:blipFill>
        <p:spPr>
          <a:xfrm>
            <a:off x="6219824" y="4410075"/>
            <a:ext cx="5476876" cy="2425699"/>
          </a:xfrm>
          <a:prstGeom prst="rect">
            <a:avLst/>
          </a:prstGeom>
        </p:spPr>
      </p:pic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79166820-5456-4F09-9129-0F91B84B27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36" t="38078" r="25072" b="14315"/>
          <a:stretch/>
        </p:blipFill>
        <p:spPr>
          <a:xfrm>
            <a:off x="6219825" y="1581150"/>
            <a:ext cx="5476875" cy="2647950"/>
          </a:xfrm>
          <a:prstGeom prst="rect">
            <a:avLst/>
          </a:prstGeom>
        </p:spPr>
      </p:pic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54C7F3C6-9A6C-4251-B188-23E4C3014C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888" t="38813" r="32389" b="15052"/>
          <a:stretch/>
        </p:blipFill>
        <p:spPr>
          <a:xfrm>
            <a:off x="314324" y="1533525"/>
            <a:ext cx="5657852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0235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E248C-E6D4-455E-B8F9-D1840DE67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6600" dirty="0"/>
              <a:t>Thank You </a:t>
            </a:r>
            <a:endParaRPr lang="en-IN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67EB7-64E2-4FF4-8A8F-7B857AA07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Deepak Jain 	  	2017B5A30935P</a:t>
            </a:r>
          </a:p>
          <a:p>
            <a:r>
              <a:rPr lang="en-US" sz="2800" dirty="0"/>
              <a:t>Sanyam Jain	  	2017A7PS0014P</a:t>
            </a:r>
          </a:p>
          <a:p>
            <a:r>
              <a:rPr lang="en-US" sz="2800" dirty="0"/>
              <a:t>Soham Agarwal 	2017A3PS0345P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	References: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IN" sz="2800" b="1" dirty="0"/>
              <a:t>Paper</a:t>
            </a:r>
            <a:r>
              <a:rPr lang="en-IN" sz="2800" dirty="0"/>
              <a:t>: </a:t>
            </a:r>
            <a:r>
              <a:rPr lang="en-IN" sz="2800" dirty="0">
                <a:hlinkClick r:id="rId2" tooltip="https://arxiv.org/abs/1502.03044"/>
              </a:rPr>
              <a:t>https://arxiv.org/abs/1502.03044</a:t>
            </a:r>
            <a:endParaRPr lang="en-IN" sz="2800" dirty="0"/>
          </a:p>
          <a:p>
            <a:r>
              <a:rPr lang="en-IN" sz="2800" b="1" dirty="0"/>
              <a:t>PyTorch </a:t>
            </a:r>
            <a:r>
              <a:rPr lang="en-IN" sz="2800" dirty="0"/>
              <a:t>: </a:t>
            </a:r>
            <a:r>
              <a:rPr lang="en-IN" sz="2800" dirty="0">
                <a:hlinkClick r:id="rId3"/>
              </a:rPr>
              <a:t>https://pytorch.org/docs/stable/index.html</a:t>
            </a:r>
            <a:endParaRPr lang="en-IN" sz="2800" dirty="0"/>
          </a:p>
          <a:p>
            <a:endParaRPr lang="en-IN" sz="2800" dirty="0"/>
          </a:p>
          <a:p>
            <a:endParaRPr lang="en-IN" sz="2800" dirty="0"/>
          </a:p>
          <a:p>
            <a:endParaRPr lang="en-IN" sz="2800" dirty="0"/>
          </a:p>
          <a:p>
            <a:endParaRPr lang="en-IN" sz="2800" dirty="0"/>
          </a:p>
          <a:p>
            <a:endParaRPr lang="en-IN" sz="2800" dirty="0"/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1045227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1CBBA-1789-495F-BFAC-C402034BA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Neural Image Caption Generation with Visual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164EA-8CB4-4CA2-98F2-4F9BC1A78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 An attention based model that automatically learns to describe the content of images.</a:t>
            </a:r>
          </a:p>
          <a:p>
            <a:r>
              <a:rPr lang="en-US" sz="2400" dirty="0"/>
              <a:t>Automatically generating captions of an image is a task of scene understanding which is one of the primary goals of computer vision.</a:t>
            </a:r>
          </a:p>
          <a:p>
            <a:r>
              <a:rPr lang="en-US" sz="2400" dirty="0"/>
              <a:t> Rather than compress an entire image into a static representation, attention allows for salient features to dynamically come to the forefront as needed. This is especially important when there is a lot of clutter in an image.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2205188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4B079D-77CE-4D55-A36B-65620184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739806"/>
          </a:xfrm>
        </p:spPr>
        <p:txBody>
          <a:bodyPr>
            <a:normAutofit fontScale="90000"/>
          </a:bodyPr>
          <a:lstStyle/>
          <a:p>
            <a:r>
              <a:rPr lang="en-US" dirty="0"/>
              <a:t>Architecture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71BD96A-BBD5-46AA-984C-53DC262F3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4" y="4616388"/>
            <a:ext cx="9810043" cy="1424974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Our model takes a single raw image and generates a caption y encoded as a sequence of 1-of-K encoded words. 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y = {y1,...,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yC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},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yi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∈RK where K is the size of the vocabulary and C is the length of the caption.</a:t>
            </a:r>
          </a:p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8CF815-6C1D-499A-A251-889A8D9F94A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29478" t="29649" r="13399" b="25522"/>
          <a:stretch/>
        </p:blipFill>
        <p:spPr>
          <a:xfrm>
            <a:off x="490899" y="1631004"/>
            <a:ext cx="9996479" cy="2703785"/>
          </a:xfrm>
        </p:spPr>
      </p:pic>
    </p:spTree>
    <p:extLst>
      <p:ext uri="{BB962C8B-B14F-4D97-AF65-F5344CB8AC3E}">
        <p14:creationId xmlns:p14="http://schemas.microsoft.com/office/powerpoint/2010/main" val="29681106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8D29A-B7CC-4B77-AF39-D7DB16C57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 Architecture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AF42FB-F1AA-4ED9-8E6A-5E45BE1BC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1953" y="1524000"/>
            <a:ext cx="8596668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0693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0D732-D552-4108-BEFC-7FF67E2C8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	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F0B60-9723-4D5B-8B85-E8B201126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2571"/>
            <a:ext cx="8596668" cy="4558791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We use a convolutional neural network in order to extract a set of feature vectors which we refer to as annotation vectors. </a:t>
            </a:r>
          </a:p>
          <a:p>
            <a:r>
              <a:rPr lang="en-US" sz="2400" dirty="0"/>
              <a:t>The extractor produces L vectors, each of which is a D-dimensional representation corresponding to a part of the image. a = {a1,...,</a:t>
            </a:r>
            <a:r>
              <a:rPr lang="en-US" sz="2400" dirty="0" err="1"/>
              <a:t>aL</a:t>
            </a:r>
            <a:r>
              <a:rPr lang="en-US" sz="2400" dirty="0"/>
              <a:t>}, ai ∈Rd in order to obtain a correspondence between the feature vectors and portions of the 2-D image, we extract features from a lower convolutional layer. </a:t>
            </a:r>
          </a:p>
          <a:p>
            <a:r>
              <a:rPr lang="en-US" sz="2400" dirty="0"/>
              <a:t>This allows the decoder to selectively focus on certain parts of an image by selecting a subset of all the feature vectors.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9150910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E9A1D-C64B-476F-AA68-415CFF9B9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two variants of our attention-based model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17B72-7B9E-40E9-8CFC-1FF8FAF5B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Autofit/>
          </a:bodyPr>
          <a:lstStyle/>
          <a:p>
            <a:pPr marL="76200" lvl="0" indent="0">
              <a:spcBef>
                <a:spcPts val="600"/>
              </a:spcBef>
              <a:spcAft>
                <a:spcPts val="600"/>
              </a:spcAft>
              <a:buSzPct val="100000"/>
              <a:buNone/>
            </a:pPr>
            <a:r>
              <a:rPr lang="en" sz="2800" b="1" dirty="0">
                <a:solidFill>
                  <a:srgbClr val="0033CC"/>
                </a:solidFill>
              </a:rPr>
              <a:t> Soft attention:</a:t>
            </a:r>
          </a:p>
          <a:p>
            <a:pPr marL="544830" indent="-285750">
              <a:spcBef>
                <a:spcPts val="600"/>
              </a:spcBef>
              <a:spcAft>
                <a:spcPts val="600"/>
              </a:spcAft>
              <a:buSzPct val="100000"/>
              <a:buFont typeface="Wingdings" panose="05000000000000000000" pitchFamily="2" charset="2"/>
              <a:buChar char="v"/>
            </a:pPr>
            <a:r>
              <a:rPr lang="en" sz="2400" dirty="0"/>
              <a:t>C</a:t>
            </a:r>
            <a:r>
              <a:rPr lang="en-US" sz="2400" dirty="0"/>
              <a:t>o</a:t>
            </a:r>
            <a:r>
              <a:rPr lang="en" sz="2400" dirty="0"/>
              <a:t>mpute a weighted combination (attention) over some inputs using an attention network.</a:t>
            </a:r>
          </a:p>
          <a:p>
            <a:pPr marL="544830" indent="-285750">
              <a:spcBef>
                <a:spcPts val="600"/>
              </a:spcBef>
              <a:spcAft>
                <a:spcPts val="600"/>
              </a:spcAft>
              <a:buSzPct val="100000"/>
              <a:buFont typeface="Wingdings" panose="05000000000000000000" pitchFamily="2" charset="2"/>
              <a:buChar char="v"/>
            </a:pPr>
            <a:r>
              <a:rPr lang="en" sz="2400" dirty="0"/>
              <a:t>Can use backpropagation to train end-to-end. </a:t>
            </a:r>
          </a:p>
          <a:p>
            <a:pPr marL="544830" indent="-285750">
              <a:spcBef>
                <a:spcPts val="600"/>
              </a:spcBef>
              <a:spcAft>
                <a:spcPts val="600"/>
              </a:spcAft>
              <a:buSzPct val="100000"/>
              <a:buFont typeface="Wingdings" panose="05000000000000000000" pitchFamily="2" charset="2"/>
              <a:buChar char="v"/>
            </a:pPr>
            <a:r>
              <a:rPr lang="en-US" sz="2400" dirty="0"/>
              <a:t>Soft attention is deterministic. </a:t>
            </a:r>
          </a:p>
          <a:p>
            <a:pPr marL="259080" indent="0">
              <a:spcBef>
                <a:spcPts val="600"/>
              </a:spcBef>
              <a:spcAft>
                <a:spcPts val="600"/>
              </a:spcAft>
              <a:buSzPct val="100000"/>
              <a:buNone/>
            </a:pPr>
            <a:r>
              <a:rPr lang="en" sz="2800" b="1" dirty="0">
                <a:solidFill>
                  <a:srgbClr val="0033CC"/>
                </a:solidFill>
              </a:rPr>
              <a:t>Hard attention:</a:t>
            </a:r>
          </a:p>
          <a:p>
            <a:pPr marL="544830" indent="-285750">
              <a:spcBef>
                <a:spcPts val="600"/>
              </a:spcBef>
              <a:spcAft>
                <a:spcPts val="600"/>
              </a:spcAft>
              <a:buSzPct val="100000"/>
              <a:buFont typeface="Wingdings" panose="05000000000000000000" pitchFamily="2" charset="2"/>
              <a:buChar char="v"/>
            </a:pPr>
            <a:r>
              <a:rPr lang="en" sz="2400" dirty="0"/>
              <a:t>Attend to a single input location.</a:t>
            </a:r>
          </a:p>
          <a:p>
            <a:pPr marL="544830" indent="-285750">
              <a:spcBef>
                <a:spcPts val="600"/>
              </a:spcBef>
              <a:spcAft>
                <a:spcPts val="600"/>
              </a:spcAft>
              <a:buSzPct val="100000"/>
              <a:buFont typeface="Wingdings" panose="05000000000000000000" pitchFamily="2" charset="2"/>
              <a:buChar char="v"/>
            </a:pPr>
            <a:r>
              <a:rPr lang="en" sz="2400" dirty="0"/>
              <a:t>Can’t use gradient descent.</a:t>
            </a:r>
          </a:p>
          <a:p>
            <a:pPr marL="544830" indent="-285750">
              <a:spcBef>
                <a:spcPts val="600"/>
              </a:spcBef>
              <a:spcAft>
                <a:spcPts val="600"/>
              </a:spcAft>
              <a:buSzPct val="100000"/>
              <a:buFont typeface="Wingdings" panose="05000000000000000000" pitchFamily="2" charset="2"/>
              <a:buChar char="v"/>
            </a:pPr>
            <a:r>
              <a:rPr lang="en" sz="2400" dirty="0"/>
              <a:t>Need reinforcement learning.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4976602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F157B-B45A-4A16-9D06-E05D59A9A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Examples of attending to the correct object (white indicates the attended regions, underlines indicated the corresponding word) </a:t>
            </a:r>
          </a:p>
        </p:txBody>
      </p:sp>
      <p:pic>
        <p:nvPicPr>
          <p:cNvPr id="4" name="Shape 1727">
            <a:extLst>
              <a:ext uri="{FF2B5EF4-FFF2-40B4-BE49-F238E27FC236}">
                <a16:creationId xmlns:a16="http://schemas.microsoft.com/office/drawing/2014/main" id="{BD74225A-AB98-4E70-8FAE-E3A7E11098BA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7863" y="2272942"/>
            <a:ext cx="8596312" cy="36567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602236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B26CE-F4DA-4272-9D9A-AAFB00A1A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F1DFC-A070-490E-883A-9E4ABA0F7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31147"/>
            <a:ext cx="8596668" cy="4310216"/>
          </a:xfrm>
        </p:spPr>
        <p:txBody>
          <a:bodyPr>
            <a:normAutofit/>
          </a:bodyPr>
          <a:lstStyle/>
          <a:p>
            <a:r>
              <a:rPr lang="en-IN" sz="2000" dirty="0"/>
              <a:t>We use a long short-term memory (LSTM) network (Hochreiter &amp; Schmidhuber, 1997) that produces a caption by generating one word at every time step conditioned on a context vector, the previous hidden state and the previously generated words.</a:t>
            </a:r>
          </a:p>
          <a:p>
            <a:pPr marL="0" indent="0">
              <a:buNone/>
            </a:pPr>
            <a:endParaRPr lang="en-IN" sz="2000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FC928E1-BB6C-4335-A682-4E408B9D42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519" t="32679" r="14686" b="16374"/>
          <a:stretch/>
        </p:blipFill>
        <p:spPr>
          <a:xfrm>
            <a:off x="1518081" y="3183139"/>
            <a:ext cx="6569475" cy="348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083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2B448-5A55-4C5B-90CB-8E9402809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4295"/>
          </a:xfrm>
        </p:spPr>
        <p:txBody>
          <a:bodyPr/>
          <a:lstStyle/>
          <a:p>
            <a:r>
              <a:rPr lang="en-US" dirty="0"/>
              <a:t>LSTM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22FF4-966C-4964-8069-8BD54D8D4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11551"/>
            <a:ext cx="8596668" cy="5166802"/>
          </a:xfrm>
        </p:spPr>
        <p:txBody>
          <a:bodyPr>
            <a:normAutofit/>
          </a:bodyPr>
          <a:lstStyle/>
          <a:p>
            <a:r>
              <a:rPr lang="en-IN" dirty="0"/>
              <a:t>Our implementation of LSTM Using Ts, t : Rs → Rt to denote a simple afﬁne transformation with parameters that are learned,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US" dirty="0"/>
              <a:t>Here, </a:t>
            </a:r>
            <a:r>
              <a:rPr lang="en-US" dirty="0" err="1"/>
              <a:t>i</a:t>
            </a:r>
            <a:r>
              <a:rPr lang="en-US" dirty="0"/>
              <a:t>, f, c, o, h are the input, forget, memory, output and hidden state of the LSTM, respectively. </a:t>
            </a:r>
          </a:p>
          <a:p>
            <a:r>
              <a:rPr lang="en-US" dirty="0"/>
              <a:t>The vector z ∈ Rd is the context vector, E is an embedding matrix and σ is the logistic sigmoid activation.</a:t>
            </a:r>
          </a:p>
          <a:p>
            <a:r>
              <a:rPr lang="en-US" dirty="0"/>
              <a:t>Context vector captures the visual information associated with a particular input location.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5BCD7-2B71-4D67-A133-0840F75866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41" t="31586" r="54781" b="44596"/>
          <a:stretch/>
        </p:blipFill>
        <p:spPr>
          <a:xfrm>
            <a:off x="1544715" y="2024108"/>
            <a:ext cx="5992427" cy="197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797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560</TotalTime>
  <Words>815</Words>
  <Application>Microsoft Office PowerPoint</Application>
  <PresentationFormat>Widescreen</PresentationFormat>
  <Paragraphs>96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Trebuchet MS</vt:lpstr>
      <vt:lpstr>Wingdings</vt:lpstr>
      <vt:lpstr>Wingdings 3</vt:lpstr>
      <vt:lpstr>Facet</vt:lpstr>
      <vt:lpstr>Show, Attend and Tell :       Neural Image Caption Generation with Visual Attention</vt:lpstr>
      <vt:lpstr>Neural Image Caption Generation with Visual Attention</vt:lpstr>
      <vt:lpstr>Architecture</vt:lpstr>
      <vt:lpstr>Encoder Architecture</vt:lpstr>
      <vt:lpstr>Encoder  </vt:lpstr>
      <vt:lpstr>The two variants of our attention-based model </vt:lpstr>
      <vt:lpstr>Examples of attending to the correct object (white indicates the attended regions, underlines indicated the corresponding word) </vt:lpstr>
      <vt:lpstr>Decoder</vt:lpstr>
      <vt:lpstr>LSTM </vt:lpstr>
      <vt:lpstr>LSTM</vt:lpstr>
      <vt:lpstr>PowerPoint Presentation</vt:lpstr>
      <vt:lpstr>Attention Takeaways</vt:lpstr>
      <vt:lpstr>Training Procedure</vt:lpstr>
      <vt:lpstr>Example</vt:lpstr>
      <vt:lpstr>Results    </vt:lpstr>
      <vt:lpstr>Sanity check  For sanity check, we trained our model on 50 images to see if the model is able to overfit on those images.  </vt:lpstr>
      <vt:lpstr>Comparison between Vgg19 and ResNet With attention</vt:lpstr>
      <vt:lpstr>Comparison between Vgg19 and Resnet without attention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Sanyam Jain</dc:creator>
  <cp:lastModifiedBy>Sanyam Jain</cp:lastModifiedBy>
  <cp:revision>44</cp:revision>
  <dcterms:created xsi:type="dcterms:W3CDTF">2019-11-15T15:06:16Z</dcterms:created>
  <dcterms:modified xsi:type="dcterms:W3CDTF">2019-11-16T17:44:22Z</dcterms:modified>
</cp:coreProperties>
</file>